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10287000" cx="18288000"/>
  <p:notesSz cx="6858000" cy="9144000"/>
  <p:embeddedFontLst>
    <p:embeddedFont>
      <p:font typeface="Montserrat"/>
      <p:bold r:id="rId18"/>
      <p:boldItalic r:id="rId19"/>
    </p:embeddedFont>
    <p:embeddedFont>
      <p:font typeface="Poppins"/>
      <p:bold r:id="rId20"/>
      <p:boldItalic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OpenSans-regular.fntdata"/><Relationship Id="rId21" Type="http://schemas.openxmlformats.org/officeDocument/2006/relationships/font" Target="fonts/Poppins-boldItalic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Italic.fntdata"/><Relationship Id="rId18" Type="http://schemas.openxmlformats.org/officeDocument/2006/relationships/font" Target="fonts/Montserrat-bold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9219" l="0" r="0" t="-9220"/>
            </a:stretch>
          </a:blipFill>
          <a:ln>
            <a:noFill/>
          </a:ln>
        </p:spPr>
      </p:sp>
      <p:grpSp>
        <p:nvGrpSpPr>
          <p:cNvPr id="85" name="Google Shape;85;p13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86" name="Google Shape;86;p13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87" name="Google Shape;87;p13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" name="Google Shape;88;p13"/>
          <p:cNvGrpSpPr/>
          <p:nvPr/>
        </p:nvGrpSpPr>
        <p:grpSpPr>
          <a:xfrm>
            <a:off x="2491809" y="3303388"/>
            <a:ext cx="13304470" cy="3230782"/>
            <a:chOff x="0" y="-38100"/>
            <a:chExt cx="3504035" cy="850900"/>
          </a:xfrm>
        </p:grpSpPr>
        <p:sp>
          <p:nvSpPr>
            <p:cNvPr id="89" name="Google Shape;89;p13"/>
            <p:cNvSpPr/>
            <p:nvPr/>
          </p:nvSpPr>
          <p:spPr>
            <a:xfrm>
              <a:off x="0" y="0"/>
              <a:ext cx="3504035" cy="812800"/>
            </a:xfrm>
            <a:custGeom>
              <a:rect b="b" l="l" r="r" t="t"/>
              <a:pathLst>
                <a:path extrusionOk="0" h="812800" w="3504035">
                  <a:moveTo>
                    <a:pt x="0" y="0"/>
                  </a:moveTo>
                  <a:lnTo>
                    <a:pt x="3504035" y="0"/>
                  </a:lnTo>
                  <a:lnTo>
                    <a:pt x="3504035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FF73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90" name="Google Shape;90;p13"/>
            <p:cNvSpPr txBox="1"/>
            <p:nvPr/>
          </p:nvSpPr>
          <p:spPr>
            <a:xfrm>
              <a:off x="0" y="-38100"/>
              <a:ext cx="3504035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" name="Google Shape;91;p13"/>
          <p:cNvSpPr txBox="1"/>
          <p:nvPr/>
        </p:nvSpPr>
        <p:spPr>
          <a:xfrm>
            <a:off x="2745090" y="3854101"/>
            <a:ext cx="12797700" cy="20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94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AMD </a:t>
            </a:r>
            <a:r>
              <a:rPr b="1" lang="en-US" sz="13594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Project</a:t>
            </a:r>
            <a:endParaRPr/>
          </a:p>
        </p:txBody>
      </p:sp>
      <p:sp>
        <p:nvSpPr>
          <p:cNvPr id="92" name="Google Shape;92;p13"/>
          <p:cNvSpPr txBox="1"/>
          <p:nvPr/>
        </p:nvSpPr>
        <p:spPr>
          <a:xfrm>
            <a:off x="5299024" y="8569177"/>
            <a:ext cx="76899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By</a:t>
            </a:r>
            <a:b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-US" sz="15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INSIGHT HUNTERS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22" title="44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" name="Google Shape;229;p22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230" name="Google Shape;230;p22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231" name="Google Shape;231;p22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2" name="Google Shape;232;p22"/>
          <p:cNvGrpSpPr/>
          <p:nvPr/>
        </p:nvGrpSpPr>
        <p:grpSpPr>
          <a:xfrm>
            <a:off x="7884596" y="9113637"/>
            <a:ext cx="1042538" cy="192288"/>
            <a:chOff x="0" y="-38100"/>
            <a:chExt cx="274578" cy="50643"/>
          </a:xfrm>
        </p:grpSpPr>
        <p:sp>
          <p:nvSpPr>
            <p:cNvPr id="233" name="Google Shape;233;p22"/>
            <p:cNvSpPr/>
            <p:nvPr/>
          </p:nvSpPr>
          <p:spPr>
            <a:xfrm>
              <a:off x="0" y="0"/>
              <a:ext cx="274578" cy="12543"/>
            </a:xfrm>
            <a:custGeom>
              <a:rect b="b" l="l" r="r" t="t"/>
              <a:pathLst>
                <a:path extrusionOk="0"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2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5" name="Google Shape;235;p22"/>
          <p:cNvSpPr txBox="1"/>
          <p:nvPr/>
        </p:nvSpPr>
        <p:spPr>
          <a:xfrm>
            <a:off x="2221860" y="7468722"/>
            <a:ext cx="12922267" cy="2210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CPU Is AMD's Core Strength</a:t>
            </a:r>
            <a:endParaRPr/>
          </a:p>
          <a:p>
            <a:pPr indent="-237487" lvl="1" marL="474976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199"/>
              <a:buFont typeface="Arial"/>
              <a:buChar char="•"/>
            </a:pPr>
            <a:r>
              <a:rPr b="0" i="0" lang="en-US" sz="219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CPU contributes over 80% of the overall PerformanceScore, compared to 19.58% for GPUs.</a:t>
            </a:r>
            <a:endParaRPr/>
          </a:p>
          <a:p>
            <a:pPr indent="-237487" lvl="1" marL="474976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199"/>
              <a:buFont typeface="Arial"/>
              <a:buChar char="•"/>
            </a:pPr>
            <a:r>
              <a:rPr b="0" i="0" lang="en-US" sz="219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This indicates AMD’s competitive edge lies more in processors than graphics cards—possibly due to the popularity of Ryzen and EPYC lines.</a:t>
            </a:r>
            <a:endParaRPr/>
          </a:p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99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ctr">
              <a:lnSpc>
                <a:spcPct val="763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99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6" name="Google Shape;236;p22" title="59c7512f-2bbc-4506-ab4d-ece86220ed34-Photoroo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8528" y="1679200"/>
            <a:ext cx="5230925" cy="5038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3" title="44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2" name="Google Shape;242;p23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243" name="Google Shape;243;p23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244" name="Google Shape;244;p23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5" name="Google Shape;245;p23"/>
          <p:cNvGrpSpPr/>
          <p:nvPr/>
        </p:nvGrpSpPr>
        <p:grpSpPr>
          <a:xfrm>
            <a:off x="1992856" y="2902775"/>
            <a:ext cx="1042538" cy="192288"/>
            <a:chOff x="0" y="-38100"/>
            <a:chExt cx="274578" cy="50643"/>
          </a:xfrm>
        </p:grpSpPr>
        <p:sp>
          <p:nvSpPr>
            <p:cNvPr id="246" name="Google Shape;246;p23"/>
            <p:cNvSpPr/>
            <p:nvPr/>
          </p:nvSpPr>
          <p:spPr>
            <a:xfrm>
              <a:off x="0" y="0"/>
              <a:ext cx="274578" cy="12543"/>
            </a:xfrm>
            <a:custGeom>
              <a:rect b="b" l="l" r="r" t="t"/>
              <a:pathLst>
                <a:path extrusionOk="0"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23"/>
          <p:cNvSpPr txBox="1"/>
          <p:nvPr/>
        </p:nvSpPr>
        <p:spPr>
          <a:xfrm>
            <a:off x="673429" y="2307286"/>
            <a:ext cx="7576793" cy="4589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960" u="none" cap="none" strike="noStrike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 AI Development Drives the Most Sales</a:t>
            </a:r>
            <a:endParaRPr/>
          </a:p>
        </p:txBody>
      </p:sp>
      <p:sp>
        <p:nvSpPr>
          <p:cNvPr id="249" name="Google Shape;249;p23"/>
          <p:cNvSpPr txBox="1"/>
          <p:nvPr/>
        </p:nvSpPr>
        <p:spPr>
          <a:xfrm>
            <a:off x="16005" y="3870850"/>
            <a:ext cx="8891641" cy="50571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69271" lvl="1" marL="738543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420"/>
              <a:buFont typeface="Arial"/>
              <a:buChar char="•"/>
            </a:pPr>
            <a:r>
              <a:rPr b="0" i="0" lang="en-US" sz="342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Professional Workstations &amp; AI Development (32) is the top sales-driving audience segment.</a:t>
            </a:r>
            <a:endParaRPr/>
          </a:p>
          <a:p>
            <a:pPr indent="-369271" lvl="1" marL="738543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420"/>
              <a:buFont typeface="Arial"/>
              <a:buChar char="•"/>
            </a:pPr>
            <a:r>
              <a:rPr b="0" i="0" lang="en-US" sz="342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Suggests AMD's products are well-aligned with high-compute, AI-intensive workflows—a strong strategic position given AI’s growing market.</a:t>
            </a:r>
            <a:endParaRPr/>
          </a:p>
          <a:p>
            <a:pPr indent="0" lvl="0" marL="0" marR="0" rtl="0" algn="l">
              <a:lnSpc>
                <a:spcPct val="2123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420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0" name="Google Shape;250;p23" title="5209b94b-8372-4bc5-92c6-6bc7f135a7c7-Photoroo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24358" y="3095075"/>
            <a:ext cx="6994950" cy="53807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4"/>
          <p:cNvSpPr/>
          <p:nvPr/>
        </p:nvSpPr>
        <p:spPr>
          <a:xfrm>
            <a:off x="0" y="0"/>
            <a:ext cx="18288000" cy="10287000"/>
          </a:xfrm>
          <a:custGeom>
            <a:rect b="b" l="l" r="r" t="t"/>
            <a:pathLst>
              <a:path extrusionOk="0"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6663" l="0" r="0" t="-16664"/>
            </a:stretch>
          </a:blipFill>
          <a:ln>
            <a:noFill/>
          </a:ln>
        </p:spPr>
      </p:sp>
      <p:grpSp>
        <p:nvGrpSpPr>
          <p:cNvPr id="256" name="Google Shape;256;p24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257" name="Google Shape;257;p24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258" name="Google Shape;258;p24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9" name="Google Shape;259;p24"/>
          <p:cNvGrpSpPr/>
          <p:nvPr/>
        </p:nvGrpSpPr>
        <p:grpSpPr>
          <a:xfrm>
            <a:off x="2842458" y="3455789"/>
            <a:ext cx="12603085" cy="3230761"/>
            <a:chOff x="0" y="-38100"/>
            <a:chExt cx="3319331" cy="850900"/>
          </a:xfrm>
        </p:grpSpPr>
        <p:sp>
          <p:nvSpPr>
            <p:cNvPr id="260" name="Google Shape;260;p24"/>
            <p:cNvSpPr/>
            <p:nvPr/>
          </p:nvSpPr>
          <p:spPr>
            <a:xfrm>
              <a:off x="0" y="0"/>
              <a:ext cx="3319331" cy="812800"/>
            </a:xfrm>
            <a:custGeom>
              <a:rect b="b" l="l" r="r" t="t"/>
              <a:pathLst>
                <a:path extrusionOk="0" h="812800" w="3319331">
                  <a:moveTo>
                    <a:pt x="0" y="0"/>
                  </a:moveTo>
                  <a:lnTo>
                    <a:pt x="3319331" y="0"/>
                  </a:lnTo>
                  <a:lnTo>
                    <a:pt x="3319331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38100">
              <a:solidFill>
                <a:srgbClr val="FF73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61" name="Google Shape;261;p24"/>
            <p:cNvSpPr txBox="1"/>
            <p:nvPr/>
          </p:nvSpPr>
          <p:spPr>
            <a:xfrm>
              <a:off x="0" y="-38100"/>
              <a:ext cx="3319331" cy="8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2" name="Google Shape;262;p24"/>
          <p:cNvSpPr txBox="1"/>
          <p:nvPr/>
        </p:nvSpPr>
        <p:spPr>
          <a:xfrm>
            <a:off x="2951520" y="3854101"/>
            <a:ext cx="12384959" cy="23216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94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/>
          </a:p>
        </p:txBody>
      </p:sp>
      <p:sp>
        <p:nvSpPr>
          <p:cNvPr id="263" name="Google Shape;263;p24"/>
          <p:cNvSpPr txBox="1"/>
          <p:nvPr/>
        </p:nvSpPr>
        <p:spPr>
          <a:xfrm>
            <a:off x="5299024" y="8569177"/>
            <a:ext cx="7689900" cy="59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By</a:t>
            </a:r>
            <a:br>
              <a:rPr lang="en-US" sz="15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b="0" i="0" lang="en-US" sz="15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INSIGHT HUNTERS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4" title="44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4" title="photo_2025-05-07_00-55-38.jpg"/>
          <p:cNvPicPr preferRelativeResize="0"/>
          <p:nvPr/>
        </p:nvPicPr>
        <p:blipFill rotWithShape="1">
          <a:blip r:embed="rId4">
            <a:alphaModFix/>
          </a:blip>
          <a:srcRect b="28875" l="0" r="0" t="28871"/>
          <a:stretch/>
        </p:blipFill>
        <p:spPr>
          <a:xfrm>
            <a:off x="1062516" y="1173589"/>
            <a:ext cx="16230600" cy="4114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" name="Google Shape;99;p14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100" name="Google Shape;100;p14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101" name="Google Shape;101;p14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" name="Google Shape;102;p14"/>
          <p:cNvGrpSpPr/>
          <p:nvPr/>
        </p:nvGrpSpPr>
        <p:grpSpPr>
          <a:xfrm>
            <a:off x="1934292" y="6878018"/>
            <a:ext cx="1042538" cy="192288"/>
            <a:chOff x="0" y="-38100"/>
            <a:chExt cx="274578" cy="50643"/>
          </a:xfrm>
        </p:grpSpPr>
        <p:sp>
          <p:nvSpPr>
            <p:cNvPr id="103" name="Google Shape;103;p14"/>
            <p:cNvSpPr/>
            <p:nvPr/>
          </p:nvSpPr>
          <p:spPr>
            <a:xfrm>
              <a:off x="0" y="0"/>
              <a:ext cx="274578" cy="12543"/>
            </a:xfrm>
            <a:custGeom>
              <a:rect b="b" l="l" r="r" t="t"/>
              <a:pathLst>
                <a:path extrusionOk="0"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4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" name="Google Shape;105;p14"/>
          <p:cNvSpPr txBox="1"/>
          <p:nvPr/>
        </p:nvSpPr>
        <p:spPr>
          <a:xfrm>
            <a:off x="1812986" y="6174366"/>
            <a:ext cx="3142254" cy="7317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560" u="none" cap="none" strike="noStrike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AMD</a:t>
            </a:r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947856" y="7471428"/>
            <a:ext cx="5698545" cy="79670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4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AMD stands for Advanced Micro Devices, Inc. It is an American multinational semiconductor company known primarily for designing and manufacturing</a:t>
            </a:r>
            <a:endParaRPr/>
          </a:p>
        </p:txBody>
      </p:sp>
      <p:sp>
        <p:nvSpPr>
          <p:cNvPr id="107" name="Google Shape;107;p14"/>
          <p:cNvSpPr txBox="1"/>
          <p:nvPr/>
        </p:nvSpPr>
        <p:spPr>
          <a:xfrm>
            <a:off x="7708828" y="6477154"/>
            <a:ext cx="3428766" cy="4323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567" u="none" cap="none" strike="noStrike">
                <a:solidFill>
                  <a:srgbClr val="FF7300"/>
                </a:solidFill>
                <a:latin typeface="Open Sans"/>
                <a:ea typeface="Open Sans"/>
                <a:cs typeface="Open Sans"/>
                <a:sym typeface="Open Sans"/>
              </a:rPr>
              <a:t>About AMD</a:t>
            </a:r>
            <a:endParaRPr/>
          </a:p>
        </p:txBody>
      </p:sp>
      <p:sp>
        <p:nvSpPr>
          <p:cNvPr id="108" name="Google Shape;108;p14"/>
          <p:cNvSpPr txBox="1"/>
          <p:nvPr/>
        </p:nvSpPr>
        <p:spPr>
          <a:xfrm>
            <a:off x="7856522" y="7053506"/>
            <a:ext cx="8084320" cy="1874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29541" lvl="1" marL="259082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Processors (CPUs) – Competes with Intel in producing desktop and laptop processors. Its popular line is: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29541" lvl="1" marL="259082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Graphics Cards (GPUs) – Competes with NVIDIA through its:</a:t>
            </a:r>
            <a:endParaRPr/>
          </a:p>
          <a:p>
            <a:pPr indent="-53341" lvl="1" marL="259082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29541" lvl="1" marL="259082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Chipsets – Components that support CPUs and GPUs on motherboards.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129541" lvl="1" marL="259082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Embedded Systems &amp; SoCs – Used in gaming consoles (like Xbox and PlayStation), automotive, and industrial devices.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5" title="44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" name="Google Shape;114;p15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115" name="Google Shape;115;p15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116" name="Google Shape;116;p15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17" name="Google Shape;11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3488" y="1121547"/>
            <a:ext cx="9606647" cy="80439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8" name="Google Shape;118;p15"/>
          <p:cNvGrpSpPr/>
          <p:nvPr/>
        </p:nvGrpSpPr>
        <p:grpSpPr>
          <a:xfrm>
            <a:off x="11696840" y="2806104"/>
            <a:ext cx="1042538" cy="192288"/>
            <a:chOff x="0" y="-38100"/>
            <a:chExt cx="274578" cy="50643"/>
          </a:xfrm>
        </p:grpSpPr>
        <p:sp>
          <p:nvSpPr>
            <p:cNvPr id="119" name="Google Shape;119;p15"/>
            <p:cNvSpPr/>
            <p:nvPr/>
          </p:nvSpPr>
          <p:spPr>
            <a:xfrm>
              <a:off x="0" y="0"/>
              <a:ext cx="274578" cy="12543"/>
            </a:xfrm>
            <a:custGeom>
              <a:rect b="b" l="l" r="r" t="t"/>
              <a:pathLst>
                <a:path extrusionOk="0"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5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1" name="Google Shape;121;p15"/>
          <p:cNvSpPr txBox="1"/>
          <p:nvPr/>
        </p:nvSpPr>
        <p:spPr>
          <a:xfrm>
            <a:off x="11696840" y="1964816"/>
            <a:ext cx="3142254" cy="7317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560" u="none" cap="none" strike="noStrike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Why AMD</a:t>
            </a:r>
            <a:endParaRPr/>
          </a:p>
        </p:txBody>
      </p:sp>
      <p:grpSp>
        <p:nvGrpSpPr>
          <p:cNvPr id="122" name="Google Shape;122;p15"/>
          <p:cNvGrpSpPr/>
          <p:nvPr/>
        </p:nvGrpSpPr>
        <p:grpSpPr>
          <a:xfrm>
            <a:off x="11787660" y="3530444"/>
            <a:ext cx="677713" cy="717422"/>
            <a:chOff x="0" y="-47625"/>
            <a:chExt cx="812800" cy="860425"/>
          </a:xfrm>
        </p:grpSpPr>
        <p:sp>
          <p:nvSpPr>
            <p:cNvPr id="123" name="Google Shape;123;p1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124" name="Google Shape;124;p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5" name="Google Shape;125;p15"/>
          <p:cNvSpPr txBox="1"/>
          <p:nvPr/>
        </p:nvSpPr>
        <p:spPr>
          <a:xfrm>
            <a:off x="12540694" y="3596210"/>
            <a:ext cx="5747306" cy="14691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1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Rich, Diverse Data</a:t>
            </a:r>
            <a:endParaRPr/>
          </a:p>
          <a:p>
            <a:pPr indent="-152217" lvl="1" marL="30443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1410"/>
              <a:buFont typeface="Arial"/>
              <a:buChar char="•"/>
            </a:pPr>
            <a:r>
              <a:rPr b="0" i="0" lang="en-US" sz="141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AMD’s business spans CPUs, GPUs, global sales, stock performance, product launches, and market competition.</a:t>
            </a:r>
            <a:endParaRPr/>
          </a:p>
          <a:p>
            <a:pPr indent="-152217" lvl="1" marL="304434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1410"/>
              <a:buFont typeface="Arial"/>
              <a:buChar char="•"/>
            </a:pPr>
            <a:r>
              <a:rPr b="0" i="0" lang="en-US" sz="141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This allows you to explore multiple dimensions: sales trends, geography, pricing, performance, and trading data.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10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6" name="Google Shape;126;p15"/>
          <p:cNvSpPr txBox="1"/>
          <p:nvPr/>
        </p:nvSpPr>
        <p:spPr>
          <a:xfrm>
            <a:off x="11878480" y="3772198"/>
            <a:ext cx="496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01</a:t>
            </a:r>
            <a:endParaRPr/>
          </a:p>
        </p:txBody>
      </p:sp>
      <p:sp>
        <p:nvSpPr>
          <p:cNvPr id="127" name="Google Shape;127;p15"/>
          <p:cNvSpPr txBox="1"/>
          <p:nvPr/>
        </p:nvSpPr>
        <p:spPr>
          <a:xfrm>
            <a:off x="12540694" y="5386524"/>
            <a:ext cx="5404932" cy="14789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Real-World Relevance</a:t>
            </a:r>
            <a:endParaRPr/>
          </a:p>
          <a:p>
            <a:pPr indent="-151130" lvl="1" marL="30226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AMD competes in high-impact industries like gaming, AI, cloud computing, and semiconductors — all hot topics today.</a:t>
            </a:r>
            <a:endParaRPr/>
          </a:p>
          <a:p>
            <a:pPr indent="-151130" lvl="1" marL="30226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Your analysis will feel meaningful and timely, especially to tech-savvy audiences.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8" name="Google Shape;128;p15"/>
          <p:cNvSpPr txBox="1"/>
          <p:nvPr/>
        </p:nvSpPr>
        <p:spPr>
          <a:xfrm>
            <a:off x="11898530" y="5386524"/>
            <a:ext cx="496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 b="1" sz="1799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29" name="Google Shape;129;p15"/>
          <p:cNvGrpSpPr/>
          <p:nvPr/>
        </p:nvGrpSpPr>
        <p:grpSpPr>
          <a:xfrm>
            <a:off x="11807848" y="7189292"/>
            <a:ext cx="677713" cy="717422"/>
            <a:chOff x="0" y="-47625"/>
            <a:chExt cx="812800" cy="860425"/>
          </a:xfrm>
        </p:grpSpPr>
        <p:sp>
          <p:nvSpPr>
            <p:cNvPr id="130" name="Google Shape;130;p1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131" name="Google Shape;131;p15"/>
            <p:cNvSpPr txBox="1"/>
            <p:nvPr/>
          </p:nvSpPr>
          <p:spPr>
            <a:xfrm>
              <a:off x="0" y="-47625"/>
              <a:ext cx="812800" cy="860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" name="Google Shape;132;p15"/>
          <p:cNvSpPr txBox="1"/>
          <p:nvPr/>
        </p:nvSpPr>
        <p:spPr>
          <a:xfrm>
            <a:off x="12540694" y="7189289"/>
            <a:ext cx="5550048" cy="1231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Strong Visual Patterns</a:t>
            </a:r>
            <a:endParaRPr/>
          </a:p>
          <a:p>
            <a:pPr indent="-151130" lvl="1" marL="302261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Revenue breakdowns, stock trends, and product performance naturally lend themselves to visual storytelling using dashboards.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/>
          </a:p>
        </p:txBody>
      </p:sp>
      <p:sp>
        <p:nvSpPr>
          <p:cNvPr id="133" name="Google Shape;133;p15"/>
          <p:cNvSpPr txBox="1"/>
          <p:nvPr/>
        </p:nvSpPr>
        <p:spPr>
          <a:xfrm>
            <a:off x="11898668" y="7438399"/>
            <a:ext cx="496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799" u="none" cap="none" strike="noStrike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03</a:t>
            </a:r>
            <a:endParaRPr/>
          </a:p>
        </p:txBody>
      </p:sp>
      <p:grpSp>
        <p:nvGrpSpPr>
          <p:cNvPr id="134" name="Google Shape;134;p15"/>
          <p:cNvGrpSpPr/>
          <p:nvPr/>
        </p:nvGrpSpPr>
        <p:grpSpPr>
          <a:xfrm>
            <a:off x="11807773" y="5386531"/>
            <a:ext cx="677713" cy="717422"/>
            <a:chOff x="0" y="-47625"/>
            <a:chExt cx="812800" cy="860425"/>
          </a:xfrm>
        </p:grpSpPr>
        <p:sp>
          <p:nvSpPr>
            <p:cNvPr id="135" name="Google Shape;135;p15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136" name="Google Shape;136;p15"/>
            <p:cNvSpPr txBox="1"/>
            <p:nvPr/>
          </p:nvSpPr>
          <p:spPr>
            <a:xfrm>
              <a:off x="0" y="-47625"/>
              <a:ext cx="812700" cy="8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43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7" name="Google Shape;137;p15"/>
          <p:cNvSpPr txBox="1"/>
          <p:nvPr/>
        </p:nvSpPr>
        <p:spPr>
          <a:xfrm>
            <a:off x="11898593" y="5628285"/>
            <a:ext cx="4962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02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6" title="44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" name="Google Shape;143;p16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144" name="Google Shape;144;p16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145" name="Google Shape;145;p16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6" name="Google Shape;146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87150" y="2199983"/>
            <a:ext cx="6817606" cy="733968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16"/>
          <p:cNvGrpSpPr/>
          <p:nvPr/>
        </p:nvGrpSpPr>
        <p:grpSpPr>
          <a:xfrm>
            <a:off x="1992856" y="2902775"/>
            <a:ext cx="1042538" cy="192288"/>
            <a:chOff x="0" y="-38100"/>
            <a:chExt cx="274578" cy="50643"/>
          </a:xfrm>
        </p:grpSpPr>
        <p:sp>
          <p:nvSpPr>
            <p:cNvPr id="148" name="Google Shape;148;p16"/>
            <p:cNvSpPr/>
            <p:nvPr/>
          </p:nvSpPr>
          <p:spPr>
            <a:xfrm>
              <a:off x="0" y="0"/>
              <a:ext cx="274578" cy="12543"/>
            </a:xfrm>
            <a:custGeom>
              <a:rect b="b" l="l" r="r" t="t"/>
              <a:pathLst>
                <a:path extrusionOk="0"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6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0" name="Google Shape;150;p16"/>
          <p:cNvSpPr txBox="1"/>
          <p:nvPr/>
        </p:nvSpPr>
        <p:spPr>
          <a:xfrm>
            <a:off x="231640" y="2115664"/>
            <a:ext cx="11489461" cy="6734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260" u="none" cap="none" strike="noStrike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1.Data collection &amp; Preparation Process</a:t>
            </a:r>
            <a:endParaRPr/>
          </a:p>
        </p:txBody>
      </p:sp>
      <p:sp>
        <p:nvSpPr>
          <p:cNvPr id="151" name="Google Shape;151;p16"/>
          <p:cNvSpPr txBox="1"/>
          <p:nvPr/>
        </p:nvSpPr>
        <p:spPr>
          <a:xfrm>
            <a:off x="1992856" y="8226908"/>
            <a:ext cx="2003700" cy="2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69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Learn More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2" name="Google Shape;152;p16"/>
          <p:cNvSpPr txBox="1"/>
          <p:nvPr/>
        </p:nvSpPr>
        <p:spPr>
          <a:xfrm>
            <a:off x="231640" y="3667958"/>
            <a:ext cx="9501189" cy="10620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2584" lvl="1" marL="445171" marR="0" rtl="0" algn="ctr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61"/>
              <a:buFont typeface="Arial"/>
              <a:buChar char="•"/>
            </a:pPr>
            <a:r>
              <a:rPr b="1" i="0" lang="en-US" sz="206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Web Scraping : </a:t>
            </a:r>
            <a:r>
              <a:rPr b="0" i="0" lang="en-US" sz="206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begin, we collected raw data on AMD’s product listings, specifications, and prices from multiple online sources. This included e-commerce platforms and tech product databases.</a:t>
            </a:r>
            <a:endParaRPr/>
          </a:p>
        </p:txBody>
      </p:sp>
      <p:sp>
        <p:nvSpPr>
          <p:cNvPr id="153" name="Google Shape;153;p16"/>
          <p:cNvSpPr txBox="1"/>
          <p:nvPr/>
        </p:nvSpPr>
        <p:spPr>
          <a:xfrm>
            <a:off x="0" y="5973075"/>
            <a:ext cx="9732900" cy="26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29069" lvl="1" marL="458138" marR="0" rtl="0" algn="ctr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21"/>
              <a:buFont typeface="Arial"/>
              <a:buChar char="•"/>
            </a:pPr>
            <a:r>
              <a:rPr b="1" i="0" lang="en-US" sz="212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Data Cleaning in Excel : </a:t>
            </a:r>
            <a:r>
              <a:rPr b="0" i="0" lang="en-US" sz="212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After scraping, the data was exported to Microsoft Excel for cleaning and formatting : Removed duplicate entries, Standardized product names and price formats, Converted performance metrics to consistent scales, Added new columns (e.g., price categories, product series)</a:t>
            </a:r>
            <a:endParaRPr/>
          </a:p>
          <a:p>
            <a:pPr indent="0" lvl="0" marL="0" marR="0" rtl="0" algn="ctr">
              <a:lnSpc>
                <a:spcPct val="14002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2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 title="44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" name="Google Shape;159;p17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160" name="Google Shape;160;p17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161" name="Google Shape;161;p17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2" name="Google Shape;162;p17"/>
          <p:cNvGrpSpPr/>
          <p:nvPr/>
        </p:nvGrpSpPr>
        <p:grpSpPr>
          <a:xfrm>
            <a:off x="8622730" y="9607194"/>
            <a:ext cx="1042545" cy="192286"/>
            <a:chOff x="0" y="-38100"/>
            <a:chExt cx="274578" cy="50643"/>
          </a:xfrm>
        </p:grpSpPr>
        <p:sp>
          <p:nvSpPr>
            <p:cNvPr id="163" name="Google Shape;163;p17"/>
            <p:cNvSpPr/>
            <p:nvPr/>
          </p:nvSpPr>
          <p:spPr>
            <a:xfrm>
              <a:off x="0" y="0"/>
              <a:ext cx="274578" cy="12543"/>
            </a:xfrm>
            <a:custGeom>
              <a:rect b="b" l="l" r="r" t="t"/>
              <a:pathLst>
                <a:path extrusionOk="0"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7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5" name="Google Shape;165;p17"/>
          <p:cNvSpPr txBox="1"/>
          <p:nvPr/>
        </p:nvSpPr>
        <p:spPr>
          <a:xfrm>
            <a:off x="2682890" y="7388096"/>
            <a:ext cx="12922200" cy="22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9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3. Database Structuring with SQL</a:t>
            </a:r>
            <a:endParaRPr/>
          </a:p>
          <a:p>
            <a:pPr indent="0" lvl="0" marL="0" marR="0" rtl="0" algn="ctr">
              <a:lnSpc>
                <a:spcPct val="14001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9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we imported the cleaned data into a SQL database to Create normalized tables (e.g., Products, Sales, Competitors, Regions), Use SQL queries to join and aggregate data, Calculate metrics like total revenue, average price, and monthly sales volume</a:t>
            </a:r>
            <a:endParaRPr/>
          </a:p>
          <a:p>
            <a:pPr indent="0" lvl="0" marL="0" marR="0" rtl="0" algn="ctr">
              <a:lnSpc>
                <a:spcPct val="763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99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6" name="Google Shape;166;p17" title="77a22ccc-7e6a-4c0c-a2aa-332f9a1b02f3-Photoroo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8153" y="1492178"/>
            <a:ext cx="7648666" cy="571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7" title="f84bf69d-63d4-4191-b2e1-46045df71630-Photoroo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45150" y="1492178"/>
            <a:ext cx="6029975" cy="5688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8" title="44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18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174" name="Google Shape;174;p18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175" name="Google Shape;175;p18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6" name="Google Shape;176;p18"/>
          <p:cNvGrpSpPr/>
          <p:nvPr/>
        </p:nvGrpSpPr>
        <p:grpSpPr>
          <a:xfrm>
            <a:off x="8622731" y="9406590"/>
            <a:ext cx="1042545" cy="192286"/>
            <a:chOff x="0" y="-38100"/>
            <a:chExt cx="274578" cy="50643"/>
          </a:xfrm>
        </p:grpSpPr>
        <p:sp>
          <p:nvSpPr>
            <p:cNvPr id="177" name="Google Shape;177;p18"/>
            <p:cNvSpPr/>
            <p:nvPr/>
          </p:nvSpPr>
          <p:spPr>
            <a:xfrm>
              <a:off x="0" y="0"/>
              <a:ext cx="274578" cy="12543"/>
            </a:xfrm>
            <a:custGeom>
              <a:rect b="b" l="l" r="r" t="t"/>
              <a:pathLst>
                <a:path extrusionOk="0"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8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9" name="Google Shape;179;p18"/>
          <p:cNvSpPr txBox="1"/>
          <p:nvPr/>
        </p:nvSpPr>
        <p:spPr>
          <a:xfrm>
            <a:off x="2927037" y="6720388"/>
            <a:ext cx="12589800" cy="26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81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4. Exploratory Data Analysis (EDA) with Seaborn &amp; Matplotlib</a:t>
            </a:r>
            <a:endParaRPr/>
          </a:p>
          <a:p>
            <a:pPr indent="0" lvl="0" marL="0" marR="0" rtl="0" algn="ctr">
              <a:lnSpc>
                <a:spcPct val="140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81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Before dashboarding, we conducted initial analysis using: Seaborn for correlation heatmaps, bar charts, and box plots, Matplotlib for line charts and trend visualizations</a:t>
            </a:r>
            <a:endParaRPr/>
          </a:p>
          <a:p>
            <a:pPr indent="0" lvl="0" marL="0" marR="0" rtl="0" algn="ctr">
              <a:lnSpc>
                <a:spcPct val="140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81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This helped identify: Relationships between price and performance ,Distribution of sales by region or category, Outliers or unusual data points</a:t>
            </a:r>
            <a:endParaRPr/>
          </a:p>
          <a:p>
            <a:pPr indent="0" lvl="0" marL="0" marR="0" rtl="0" algn="ctr">
              <a:lnSpc>
                <a:spcPct val="15286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181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0" name="Google Shape;180;p18" title="43ee8698-9fe0-4b05-83fe-fd07063852ea-Photoroo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42797" y="1571647"/>
            <a:ext cx="7222975" cy="4743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8" title="f5cda2c4-504d-4e81-8787-6129991d055f-Photoroo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59900" y="1574737"/>
            <a:ext cx="7961300" cy="473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19" title="44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7" name="Google Shape;187;p19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188" name="Google Shape;188;p19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189" name="Google Shape;189;p19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" name="Google Shape;190;p19"/>
          <p:cNvGrpSpPr/>
          <p:nvPr/>
        </p:nvGrpSpPr>
        <p:grpSpPr>
          <a:xfrm>
            <a:off x="13368477" y="2683775"/>
            <a:ext cx="1042538" cy="192288"/>
            <a:chOff x="0" y="-38100"/>
            <a:chExt cx="274578" cy="50643"/>
          </a:xfrm>
        </p:grpSpPr>
        <p:sp>
          <p:nvSpPr>
            <p:cNvPr id="191" name="Google Shape;191;p19"/>
            <p:cNvSpPr/>
            <p:nvPr/>
          </p:nvSpPr>
          <p:spPr>
            <a:xfrm>
              <a:off x="0" y="0"/>
              <a:ext cx="274578" cy="12543"/>
            </a:xfrm>
            <a:custGeom>
              <a:rect b="b" l="l" r="r" t="t"/>
              <a:pathLst>
                <a:path extrusionOk="0"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9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3" name="Google Shape;193;p19"/>
          <p:cNvSpPr/>
          <p:nvPr/>
        </p:nvSpPr>
        <p:spPr>
          <a:xfrm>
            <a:off x="1245166" y="3383560"/>
            <a:ext cx="9358397" cy="5214192"/>
          </a:xfrm>
          <a:custGeom>
            <a:rect b="b" l="l" r="r" t="t"/>
            <a:pathLst>
              <a:path extrusionOk="0" h="5214192" w="9358397">
                <a:moveTo>
                  <a:pt x="0" y="0"/>
                </a:moveTo>
                <a:lnTo>
                  <a:pt x="9358398" y="0"/>
                </a:lnTo>
                <a:lnTo>
                  <a:pt x="9358398" y="5214192"/>
                </a:lnTo>
                <a:lnTo>
                  <a:pt x="0" y="52141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4" name="Google Shape;194;p19"/>
          <p:cNvSpPr txBox="1"/>
          <p:nvPr/>
        </p:nvSpPr>
        <p:spPr>
          <a:xfrm>
            <a:off x="9616505" y="2088516"/>
            <a:ext cx="8546482" cy="57592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05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59" u="none" cap="none" strike="noStrike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5.  Dashboarding in Power BI</a:t>
            </a:r>
            <a:endParaRPr/>
          </a:p>
        </p:txBody>
      </p:sp>
      <p:sp>
        <p:nvSpPr>
          <p:cNvPr id="195" name="Google Shape;195;p19"/>
          <p:cNvSpPr txBox="1"/>
          <p:nvPr/>
        </p:nvSpPr>
        <p:spPr>
          <a:xfrm>
            <a:off x="11690602" y="2437913"/>
            <a:ext cx="5602500" cy="80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9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39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2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We imported the cleaned and enriched dataset into Power BI and created:</a:t>
            </a:r>
            <a:endParaRPr/>
          </a:p>
          <a:p>
            <a:pPr indent="-273023" lvl="1" marL="546045" marR="0" rtl="0" algn="l">
              <a:lnSpc>
                <a:spcPct val="13997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529"/>
              <a:buFont typeface="Arial"/>
              <a:buChar char="•"/>
            </a:pPr>
            <a:r>
              <a:rPr b="0" i="0" lang="en-US" sz="252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KPI cards (Total Revenue, Average Price, Top Products)</a:t>
            </a:r>
            <a:endParaRPr/>
          </a:p>
          <a:p>
            <a:pPr indent="-273023" lvl="1" marL="546045" marR="0" rtl="0" algn="l">
              <a:lnSpc>
                <a:spcPct val="13997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529"/>
              <a:buFont typeface="Arial"/>
              <a:buChar char="•"/>
            </a:pPr>
            <a:r>
              <a:rPr b="0" i="0" lang="en-US" sz="252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Regional heatmaps</a:t>
            </a:r>
            <a:endParaRPr/>
          </a:p>
          <a:p>
            <a:pPr indent="-273023" lvl="1" marL="546045" marR="0" rtl="0" algn="l">
              <a:lnSpc>
                <a:spcPct val="13997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529"/>
              <a:buFont typeface="Arial"/>
              <a:buChar char="•"/>
            </a:pPr>
            <a:r>
              <a:rPr b="0" i="0" lang="en-US" sz="252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Product performance comparisons</a:t>
            </a:r>
            <a:endParaRPr/>
          </a:p>
          <a:p>
            <a:pPr indent="-273023" lvl="1" marL="546045" marR="0" rtl="0" algn="l">
              <a:lnSpc>
                <a:spcPct val="139976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2529"/>
              <a:buFont typeface="Arial"/>
              <a:buChar char="•"/>
            </a:pPr>
            <a:r>
              <a:rPr b="0" i="0" lang="en-US" sz="252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Monthly trading volume and stock trends</a:t>
            </a:r>
            <a:endParaRPr/>
          </a:p>
          <a:p>
            <a:pPr indent="0" lvl="0" marL="0" marR="0" rtl="0" algn="l">
              <a:lnSpc>
                <a:spcPct val="139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529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Interactive filters allowed users to explore data by date, price, or product series.</a:t>
            </a:r>
            <a:endParaRPr/>
          </a:p>
          <a:p>
            <a:pPr indent="0" lvl="0" marL="0" marR="0" rtl="0" algn="l">
              <a:lnSpc>
                <a:spcPct val="13997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529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0" title="44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1" name="Google Shape;201;p20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202" name="Google Shape;202;p20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203" name="Google Shape;203;p20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04" name="Google Shape;204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94419" y="1257029"/>
            <a:ext cx="9697819" cy="777294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5" name="Google Shape;205;p20"/>
          <p:cNvGrpSpPr/>
          <p:nvPr/>
        </p:nvGrpSpPr>
        <p:grpSpPr>
          <a:xfrm>
            <a:off x="1992856" y="2902775"/>
            <a:ext cx="1042538" cy="192288"/>
            <a:chOff x="0" y="-38100"/>
            <a:chExt cx="274578" cy="50643"/>
          </a:xfrm>
        </p:grpSpPr>
        <p:sp>
          <p:nvSpPr>
            <p:cNvPr id="206" name="Google Shape;206;p20"/>
            <p:cNvSpPr/>
            <p:nvPr/>
          </p:nvSpPr>
          <p:spPr>
            <a:xfrm>
              <a:off x="0" y="0"/>
              <a:ext cx="274578" cy="12543"/>
            </a:xfrm>
            <a:custGeom>
              <a:rect b="b" l="l" r="r" t="t"/>
              <a:pathLst>
                <a:path extrusionOk="0"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0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8" name="Google Shape;208;p20"/>
          <p:cNvSpPr txBox="1"/>
          <p:nvPr/>
        </p:nvSpPr>
        <p:spPr>
          <a:xfrm>
            <a:off x="673429" y="2297761"/>
            <a:ext cx="7576793" cy="556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0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59" u="none" cap="none" strike="noStrike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Sales and Revenue Insights</a:t>
            </a:r>
            <a:endParaRPr/>
          </a:p>
        </p:txBody>
      </p:sp>
      <p:sp>
        <p:nvSpPr>
          <p:cNvPr id="209" name="Google Shape;209;p20"/>
          <p:cNvSpPr txBox="1"/>
          <p:nvPr/>
        </p:nvSpPr>
        <p:spPr>
          <a:xfrm>
            <a:off x="252359" y="4110062"/>
            <a:ext cx="7208954" cy="3858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69271" lvl="1" marL="738543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420"/>
              <a:buFont typeface="Arial"/>
              <a:buChar char="•"/>
            </a:pPr>
            <a:r>
              <a:rPr b="0" i="0" lang="en-US" sz="342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Total Revenue: $179.66M</a:t>
            </a:r>
            <a:endParaRPr/>
          </a:p>
          <a:p>
            <a:pPr indent="-369271" lvl="1" marL="738543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420"/>
              <a:buFont typeface="Arial"/>
              <a:buChar char="•"/>
            </a:pPr>
            <a:r>
              <a:rPr b="0" i="0" lang="en-US" sz="342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Number of Products Sold: 883.10K</a:t>
            </a:r>
            <a:endParaRPr/>
          </a:p>
          <a:p>
            <a:pPr indent="-369271" lvl="1" marL="738543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420"/>
              <a:buFont typeface="Arial"/>
              <a:buChar char="•"/>
            </a:pPr>
            <a:r>
              <a:rPr b="0" i="0" lang="en-US" sz="342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Average Price: $203.44</a:t>
            </a:r>
            <a:endParaRPr/>
          </a:p>
          <a:p>
            <a:pPr indent="-369271" lvl="1" marL="738543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420"/>
              <a:buFont typeface="Arial"/>
              <a:buChar char="•"/>
            </a:pPr>
            <a:r>
              <a:rPr b="0" i="0" lang="en-US" sz="342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Number of Competitors: 92</a:t>
            </a:r>
            <a:endParaRPr/>
          </a:p>
          <a:p>
            <a:pPr indent="0" lvl="0" marL="0" marR="0" rtl="0" algn="l">
              <a:lnSpc>
                <a:spcPct val="2123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420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1" title="44imag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5" name="Google Shape;215;p21"/>
          <p:cNvGrpSpPr/>
          <p:nvPr/>
        </p:nvGrpSpPr>
        <p:grpSpPr>
          <a:xfrm>
            <a:off x="18177932" y="8453091"/>
            <a:ext cx="110068" cy="805209"/>
            <a:chOff x="0" y="-38100"/>
            <a:chExt cx="28989" cy="212072"/>
          </a:xfrm>
        </p:grpSpPr>
        <p:sp>
          <p:nvSpPr>
            <p:cNvPr id="216" name="Google Shape;216;p21"/>
            <p:cNvSpPr/>
            <p:nvPr/>
          </p:nvSpPr>
          <p:spPr>
            <a:xfrm>
              <a:off x="0" y="0"/>
              <a:ext cx="28989" cy="173972"/>
            </a:xfrm>
            <a:custGeom>
              <a:rect b="b" l="l" r="r" t="t"/>
              <a:pathLst>
                <a:path extrusionOk="0" h="173972" w="28989">
                  <a:moveTo>
                    <a:pt x="0" y="0"/>
                  </a:moveTo>
                  <a:lnTo>
                    <a:pt x="28989" y="0"/>
                  </a:lnTo>
                  <a:lnTo>
                    <a:pt x="28989" y="173972"/>
                  </a:lnTo>
                  <a:lnTo>
                    <a:pt x="0" y="173972"/>
                  </a:ln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</p:sp>
        <p:sp>
          <p:nvSpPr>
            <p:cNvPr id="217" name="Google Shape;217;p21"/>
            <p:cNvSpPr txBox="1"/>
            <p:nvPr/>
          </p:nvSpPr>
          <p:spPr>
            <a:xfrm>
              <a:off x="0" y="-38100"/>
              <a:ext cx="28989" cy="21207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8" name="Google Shape;218;p21"/>
          <p:cNvGrpSpPr/>
          <p:nvPr/>
        </p:nvGrpSpPr>
        <p:grpSpPr>
          <a:xfrm>
            <a:off x="1992856" y="2902775"/>
            <a:ext cx="1042538" cy="192288"/>
            <a:chOff x="0" y="-38100"/>
            <a:chExt cx="274578" cy="50643"/>
          </a:xfrm>
        </p:grpSpPr>
        <p:sp>
          <p:nvSpPr>
            <p:cNvPr id="219" name="Google Shape;219;p21"/>
            <p:cNvSpPr/>
            <p:nvPr/>
          </p:nvSpPr>
          <p:spPr>
            <a:xfrm>
              <a:off x="0" y="0"/>
              <a:ext cx="274578" cy="12543"/>
            </a:xfrm>
            <a:custGeom>
              <a:rect b="b" l="l" r="r" t="t"/>
              <a:pathLst>
                <a:path extrusionOk="0" h="12543" w="274578">
                  <a:moveTo>
                    <a:pt x="6272" y="0"/>
                  </a:moveTo>
                  <a:lnTo>
                    <a:pt x="268306" y="0"/>
                  </a:lnTo>
                  <a:cubicBezTo>
                    <a:pt x="269970" y="0"/>
                    <a:pt x="271565" y="661"/>
                    <a:pt x="272741" y="1837"/>
                  </a:cubicBezTo>
                  <a:cubicBezTo>
                    <a:pt x="273917" y="3013"/>
                    <a:pt x="274578" y="4608"/>
                    <a:pt x="274578" y="6272"/>
                  </a:cubicBezTo>
                  <a:lnTo>
                    <a:pt x="274578" y="6272"/>
                  </a:lnTo>
                  <a:cubicBezTo>
                    <a:pt x="274578" y="7935"/>
                    <a:pt x="273917" y="9530"/>
                    <a:pt x="272741" y="10706"/>
                  </a:cubicBezTo>
                  <a:cubicBezTo>
                    <a:pt x="271565" y="11882"/>
                    <a:pt x="269970" y="12543"/>
                    <a:pt x="268306" y="12543"/>
                  </a:cubicBezTo>
                  <a:lnTo>
                    <a:pt x="6272" y="12543"/>
                  </a:lnTo>
                  <a:cubicBezTo>
                    <a:pt x="4608" y="12543"/>
                    <a:pt x="3013" y="11882"/>
                    <a:pt x="1837" y="10706"/>
                  </a:cubicBezTo>
                  <a:cubicBezTo>
                    <a:pt x="661" y="9530"/>
                    <a:pt x="0" y="7935"/>
                    <a:pt x="0" y="6272"/>
                  </a:cubicBezTo>
                  <a:lnTo>
                    <a:pt x="0" y="6272"/>
                  </a:lnTo>
                  <a:cubicBezTo>
                    <a:pt x="0" y="4608"/>
                    <a:pt x="661" y="3013"/>
                    <a:pt x="1837" y="1837"/>
                  </a:cubicBezTo>
                  <a:cubicBezTo>
                    <a:pt x="3013" y="661"/>
                    <a:pt x="4608" y="0"/>
                    <a:pt x="6272" y="0"/>
                  </a:cubicBezTo>
                  <a:close/>
                </a:path>
              </a:pathLst>
            </a:custGeom>
            <a:solidFill>
              <a:srgbClr val="FF73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1"/>
            <p:cNvSpPr txBox="1"/>
            <p:nvPr/>
          </p:nvSpPr>
          <p:spPr>
            <a:xfrm>
              <a:off x="0" y="-38100"/>
              <a:ext cx="274578" cy="506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1" name="Google Shape;221;p21"/>
          <p:cNvSpPr txBox="1"/>
          <p:nvPr/>
        </p:nvSpPr>
        <p:spPr>
          <a:xfrm>
            <a:off x="673429" y="2297761"/>
            <a:ext cx="7576793" cy="55649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705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559" u="none" cap="none" strike="noStrike">
                <a:solidFill>
                  <a:srgbClr val="1F2020"/>
                </a:solidFill>
                <a:latin typeface="Poppins"/>
                <a:ea typeface="Poppins"/>
                <a:cs typeface="Poppins"/>
                <a:sym typeface="Poppins"/>
              </a:rPr>
              <a:t>Product Revenue Performance</a:t>
            </a:r>
            <a:endParaRPr/>
          </a:p>
        </p:txBody>
      </p:sp>
      <p:sp>
        <p:nvSpPr>
          <p:cNvPr id="222" name="Google Shape;222;p21"/>
          <p:cNvSpPr txBox="1"/>
          <p:nvPr/>
        </p:nvSpPr>
        <p:spPr>
          <a:xfrm>
            <a:off x="673429" y="3602951"/>
            <a:ext cx="7208954" cy="62556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2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Top-Selling Products:</a:t>
            </a:r>
            <a:endParaRPr/>
          </a:p>
          <a:p>
            <a:pPr indent="-369271" lvl="1" marL="738543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420"/>
              <a:buFont typeface="Arial"/>
              <a:buChar char="•"/>
            </a:pPr>
            <a:r>
              <a:rPr b="0" i="0" lang="en-US" sz="342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Ryzen 5 2400G – $34M</a:t>
            </a:r>
            <a:endParaRPr/>
          </a:p>
          <a:p>
            <a:pPr indent="-369271" lvl="1" marL="738543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420"/>
              <a:buFont typeface="Arial"/>
              <a:buChar char="•"/>
            </a:pPr>
            <a:r>
              <a:rPr b="0" i="0" lang="en-US" sz="342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Ryzen 3 2200G – $29M</a:t>
            </a:r>
            <a:endParaRPr/>
          </a:p>
          <a:p>
            <a:pPr indent="-369271" lvl="1" marL="738543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Clr>
                <a:srgbClr val="1F2020"/>
              </a:buClr>
              <a:buSzPts val="3420"/>
              <a:buFont typeface="Arial"/>
              <a:buChar char="•"/>
            </a:pPr>
            <a:r>
              <a:rPr b="0" i="0" lang="en-US" sz="342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Ryzen 3 3200G and Ryzen 5 3400G – $24M each</a:t>
            </a:r>
            <a:endParaRPr/>
          </a:p>
          <a:p>
            <a:pPr indent="0" lvl="0" marL="0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420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420" u="none" cap="none" strike="noStrike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These top four contribute significantly to overall revenue.</a:t>
            </a:r>
            <a:endParaRPr/>
          </a:p>
          <a:p>
            <a:pPr indent="0" lvl="0" marL="0" marR="0" rtl="0" algn="l">
              <a:lnSpc>
                <a:spcPct val="14002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420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marR="0" rtl="0" algn="l">
              <a:lnSpc>
                <a:spcPct val="2123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420" u="none" cap="none" strike="noStrike">
              <a:solidFill>
                <a:srgbClr val="1F202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3" name="Google Shape;223;p21" title="d6e09fde-aae3-473c-a9b7-ef6efb95e790-Photoroo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81575" y="2312675"/>
            <a:ext cx="6145425" cy="69456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